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3" r:id="rId4"/>
    <p:sldMasterId id="2147483704" r:id="rId5"/>
    <p:sldMasterId id="2147483705" r:id="rId6"/>
    <p:sldMasterId id="2147483706" r:id="rId7"/>
    <p:sldMasterId id="214748370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</p:sldIdLst>
  <p:sldSz cy="6858000" cx="12192000"/>
  <p:notesSz cx="6858000" cy="9144000"/>
  <p:embeddedFontLst>
    <p:embeddedFont>
      <p:font typeface="Corben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6" Type="http://schemas.openxmlformats.org/officeDocument/2006/relationships/font" Target="fonts/Corben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Google Shape;28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3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3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3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3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3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3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4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4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4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4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4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4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4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4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4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4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5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5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5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5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5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5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5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5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5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5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5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5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5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5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5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5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5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5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5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5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6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6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545D"/>
            </a:gs>
            <a:gs pos="45999">
              <a:srgbClr val="F7535C">
                <a:alpha val="83529"/>
              </a:srgbClr>
            </a:gs>
            <a:gs pos="98999">
              <a:srgbClr val="FA545D">
                <a:alpha val="65098"/>
              </a:srgbClr>
            </a:gs>
            <a:gs pos="100000">
              <a:srgbClr val="FA545D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9AA2E"/>
            </a:gs>
            <a:gs pos="43999">
              <a:srgbClr val="E9AA2E">
                <a:alpha val="72549"/>
              </a:srgbClr>
            </a:gs>
            <a:gs pos="100000">
              <a:srgbClr val="E9AA2E">
                <a:alpha val="37647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56" name="Google Shape;5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66A16"/>
            </a:gs>
            <a:gs pos="45999">
              <a:srgbClr val="088A1D">
                <a:alpha val="62352"/>
              </a:srgbClr>
            </a:gs>
            <a:gs pos="98999">
              <a:srgbClr val="088A1D">
                <a:alpha val="19607"/>
              </a:srgbClr>
            </a:gs>
            <a:gs pos="100000">
              <a:srgbClr val="088A1D">
                <a:alpha val="1843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06" name="Google Shape;106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36C75"/>
            </a:gs>
            <a:gs pos="45000">
              <a:srgbClr val="036C75">
                <a:alpha val="83921"/>
              </a:srgbClr>
            </a:gs>
            <a:gs pos="100000">
              <a:srgbClr val="036C75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56" name="Google Shape;156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77C5"/>
            </a:gs>
            <a:gs pos="43999">
              <a:srgbClr val="0077C5">
                <a:alpha val="80000"/>
              </a:srgbClr>
            </a:gs>
            <a:gs pos="100000">
              <a:srgbClr val="0077C5">
                <a:alpha val="5490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206" name="Google Shape;206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hyperlink" Target="https://www.sva.se/produktionsdjur/fjaderfa/arter-som-raknas-till-fjaderfan/tamgass/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isof.se/utforska/kunskapsbanker/lar-dig-mer-om-arets-namn-och-handelser/handelser/martensafton" TargetMode="External"/><Relationship Id="rId4" Type="http://schemas.openxmlformats.org/officeDocument/2006/relationships/hyperlink" Target="https://www.land.se/mat-dryck/allt-om-martensafton-och-martengas" TargetMode="External"/><Relationship Id="rId9" Type="http://schemas.openxmlformats.org/officeDocument/2006/relationships/hyperlink" Target="https://popularhistoria.se/vardagsliv/traditioner/martins-gas-martensgas" TargetMode="External"/><Relationship Id="rId5" Type="http://schemas.openxmlformats.org/officeDocument/2006/relationships/hyperlink" Target="https://www.land.se/mat-dryck/allt-om-martensafton-och-martengas" TargetMode="External"/><Relationship Id="rId6" Type="http://schemas.openxmlformats.org/officeDocument/2006/relationships/hyperlink" Target="https://www.ne.se/uppslagsverk/encyklopedi/l%C3%A5ng/g%C3%A5s" TargetMode="External"/><Relationship Id="rId7" Type="http://schemas.openxmlformats.org/officeDocument/2006/relationships/hyperlink" Target="https://www.naturvardsverket.se/om-oss/aktuellt/nyheter-och-pressmeddelanden/2023/november/allt-fler-vilda-gass-i-sverige/" TargetMode="External"/><Relationship Id="rId8" Type="http://schemas.openxmlformats.org/officeDocument/2006/relationships/hyperlink" Target="https://www.nordiskamuseet.se/utforska/hogtider/martensga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lin ang="5400012" scaled="0"/>
        </a:gra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259" name="Google Shape;259;p61"/>
          <p:cNvSpPr txBox="1"/>
          <p:nvPr/>
        </p:nvSpPr>
        <p:spPr>
          <a:xfrm>
            <a:off x="231325" y="764700"/>
            <a:ext cx="1172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5000">
                <a:latin typeface="Corben"/>
                <a:ea typeface="Corben"/>
                <a:cs typeface="Corben"/>
                <a:sym typeface="Corben"/>
              </a:rPr>
              <a:t>Fördjupning: Gäss</a:t>
            </a:r>
            <a:endParaRPr sz="5000"/>
          </a:p>
        </p:txBody>
      </p:sp>
      <p:pic>
        <p:nvPicPr>
          <p:cNvPr id="260" name="Google Shape;26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7200" y="1865400"/>
            <a:ext cx="5417602" cy="361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61"/>
          <p:cNvSpPr txBox="1"/>
          <p:nvPr/>
        </p:nvSpPr>
        <p:spPr>
          <a:xfrm>
            <a:off x="3294225" y="5477125"/>
            <a:ext cx="61788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Gäss av arten grågås. </a:t>
            </a:r>
            <a:endParaRPr/>
          </a:p>
        </p:txBody>
      </p:sp>
      <p:sp>
        <p:nvSpPr>
          <p:cNvPr id="262" name="Google Shape;262;p61"/>
          <p:cNvSpPr txBox="1"/>
          <p:nvPr/>
        </p:nvSpPr>
        <p:spPr>
          <a:xfrm rot="5400000">
            <a:off x="7144650" y="3010350"/>
            <a:ext cx="31488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000">
                <a:solidFill>
                  <a:schemeClr val="dk1"/>
                </a:solidFill>
              </a:rPr>
              <a:t>Foto: Pixabay</a:t>
            </a:r>
            <a:endParaRPr sz="1000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5" id="267" name="Google Shape;267;p62"/>
          <p:cNvSpPr txBox="1"/>
          <p:nvPr/>
        </p:nvSpPr>
        <p:spPr>
          <a:xfrm>
            <a:off x="5987425" y="397400"/>
            <a:ext cx="59397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3" lvl="0" marL="21431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Olika gäss</a:t>
            </a:r>
            <a:endParaRPr sz="3600"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finns många olika gåsarter.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Vissa sorter är vilda medan andra är tama.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Sverige finns det nio vilda gåsarter.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Vanligast är den vitkindade gåsen.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Näst vanligast är grågåsen.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Gässen finns i nästan hela Sverige.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tama gässen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kommer från grågåsen och svangåsen.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Tamgäss är oftast större och tyngre.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är också sämre på att flyga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än sina vilda släktingar.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2"/>
          <p:cNvSpPr txBox="1"/>
          <p:nvPr/>
        </p:nvSpPr>
        <p:spPr>
          <a:xfrm>
            <a:off x="295525" y="5094575"/>
            <a:ext cx="60009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Den vitkindade gåsen är den vanligaste vilda gåsarten i Sverige.</a:t>
            </a:r>
            <a:endParaRPr/>
          </a:p>
        </p:txBody>
      </p:sp>
      <p:sp>
        <p:nvSpPr>
          <p:cNvPr id="269" name="Google Shape;269;p62"/>
          <p:cNvSpPr txBox="1"/>
          <p:nvPr/>
        </p:nvSpPr>
        <p:spPr>
          <a:xfrm rot="5400000">
            <a:off x="3721775" y="2890250"/>
            <a:ext cx="3741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  <p:pic>
        <p:nvPicPr>
          <p:cNvPr id="270" name="Google Shape;27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875" y="1273550"/>
            <a:ext cx="5094701" cy="382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3"/>
          <p:cNvSpPr txBox="1"/>
          <p:nvPr/>
        </p:nvSpPr>
        <p:spPr>
          <a:xfrm>
            <a:off x="1211075" y="5195775"/>
            <a:ext cx="522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Det här isländska frimärket visar en gåspenna. </a:t>
            </a:r>
            <a:endParaRPr/>
          </a:p>
        </p:txBody>
      </p:sp>
      <p:sp>
        <p:nvSpPr>
          <p:cNvPr id="276" name="Google Shape;276;p63"/>
          <p:cNvSpPr txBox="1"/>
          <p:nvPr/>
        </p:nvSpPr>
        <p:spPr>
          <a:xfrm rot="5400000">
            <a:off x="2807250" y="2813625"/>
            <a:ext cx="442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Tekniska museet</a:t>
            </a:r>
            <a:endParaRPr sz="1000"/>
          </a:p>
        </p:txBody>
      </p:sp>
      <p:sp>
        <p:nvSpPr>
          <p:cNvPr descr="Rectangle 5" id="277" name="Google Shape;277;p63"/>
          <p:cNvSpPr txBox="1"/>
          <p:nvPr/>
        </p:nvSpPr>
        <p:spPr>
          <a:xfrm>
            <a:off x="6436175" y="615125"/>
            <a:ext cx="55428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Sedan stenåldern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finns både vilda och tama gäss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 olika platser i världen.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Norden har människor haft tama gäss ända sedan stenåldern.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Från gäss får människor ägg, kött och dun. Gåsdun kan användas i täcken och kuddar.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Förr i tiden användes gåsfjädrar också till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göra bläckpennor som kallas gåspennor.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126" y="841425"/>
            <a:ext cx="3647675" cy="44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4"/>
          <p:cNvSpPr txBox="1"/>
          <p:nvPr/>
        </p:nvSpPr>
        <p:spPr>
          <a:xfrm rot="5400000">
            <a:off x="2813350" y="3039925"/>
            <a:ext cx="402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Yngve Hellström/Postmuseum</a:t>
            </a:r>
            <a:endParaRPr sz="1000"/>
          </a:p>
        </p:txBody>
      </p:sp>
      <p:sp>
        <p:nvSpPr>
          <p:cNvPr descr="Rectangle 5" id="284" name="Google Shape;284;p64"/>
          <p:cNvSpPr txBox="1"/>
          <p:nvPr/>
        </p:nvSpPr>
        <p:spPr>
          <a:xfrm>
            <a:off x="5834675" y="397400"/>
            <a:ext cx="60219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Festmat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Gås har länge varit festmat.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Ett exempel är mårtensafton den 10 november.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Mårtensafton kallas också Mårten gås.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dag är mårtensafton mest populärt i Skåne.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förr var det populärt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bland mäktiga människor i Sverige.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 första kända svenska gåsmiddagen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 mårtensafton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hölls utanför Stockholm år 1557.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 1600-talet firade drottning Kristina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Mårten gås vid hovet.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100" y="1273550"/>
            <a:ext cx="3048450" cy="38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64"/>
          <p:cNvSpPr txBox="1"/>
          <p:nvPr/>
        </p:nvSpPr>
        <p:spPr>
          <a:xfrm>
            <a:off x="1609300" y="5078625"/>
            <a:ext cx="30486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Drottning Kristina.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5"/>
          <p:cNvSpPr txBox="1"/>
          <p:nvPr/>
        </p:nvSpPr>
        <p:spPr>
          <a:xfrm rot="5400000">
            <a:off x="3086300" y="3676975"/>
            <a:ext cx="529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Trelleborgs museum</a:t>
            </a:r>
            <a:endParaRPr sz="1000"/>
          </a:p>
        </p:txBody>
      </p:sp>
      <p:sp>
        <p:nvSpPr>
          <p:cNvPr descr="Rectangle 5" id="292" name="Google Shape;292;p65"/>
          <p:cNvSpPr txBox="1"/>
          <p:nvPr/>
        </p:nvSpPr>
        <p:spPr>
          <a:xfrm>
            <a:off x="6100850" y="397400"/>
            <a:ext cx="57558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Skånska gäss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dag förknippas gäss ofta med Skåne.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Trots det var gåsuppfödning förr i tiden vanligt ända upp till södra Norrland.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Kring 1800-talet minskade gåsuppfödningen. Jordbruksreformen enskiftet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gjorde nämligen att byarna splittrades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när bönderna flyttade till åkrar längre bort.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Då kunde de tama gässen inte längre beta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 den gemensamma marken i byarna.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i Skåne fanns det fler sjöängar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och andra platser där gässen kunde vara.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65"/>
          <p:cNvSpPr txBox="1"/>
          <p:nvPr/>
        </p:nvSpPr>
        <p:spPr>
          <a:xfrm>
            <a:off x="256725" y="4576700"/>
            <a:ext cx="575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Gäss i Skanör i Skåne. </a:t>
            </a:r>
            <a:endParaRPr/>
          </a:p>
        </p:txBody>
      </p:sp>
      <p:pic>
        <p:nvPicPr>
          <p:cNvPr id="294" name="Google Shape;294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025" y="1298125"/>
            <a:ext cx="5246826" cy="3298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299" name="Google Shape;299;p66"/>
          <p:cNvSpPr txBox="1"/>
          <p:nvPr/>
        </p:nvSpPr>
        <p:spPr>
          <a:xfrm>
            <a:off x="4907351" y="1052725"/>
            <a:ext cx="6337500" cy="3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4400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Källor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Institutet för språk och folkminnen: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Mårtensafton </a:t>
            </a:r>
            <a:endParaRPr sz="15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Därför firas Mårten gås 10 november</a:t>
            </a:r>
            <a:r>
              <a:rPr lang="sv-SE" sz="1100" u="sng">
                <a:solidFill>
                  <a:schemeClr val="hlink"/>
                </a:solidFill>
                <a:hlinkClick r:id="rId5"/>
              </a:rPr>
              <a:t> 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Nationalencyklopedin: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gås - Uppslagsverk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Naturvårdsverket: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Allt fler vilda gäss i Sverige - men kanadagåsen är ovanligare än du tror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Nordiska museet: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Mårtensgås | Högtider och traditioner i Norden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Populär historia: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Mårtensgås har medeltida rötter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SVA: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Tamgäss</a:t>
            </a:r>
            <a:endParaRPr sz="15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 u="sng">
              <a:solidFill>
                <a:schemeClr val="hlink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u="sng">
              <a:solidFill>
                <a:srgbClr val="0563C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300" name="Google Shape;300;p6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90525" y="701250"/>
            <a:ext cx="3216850" cy="48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 - orang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 - Rosa tom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 - Hav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 - Grö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 - blå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